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8" Type="http://schemas.openxmlformats.org/officeDocument/2006/relationships/notesSlide" Target="../notesSlides/notesSlide3.xml"/><Relationship Id="rId37" Type="http://schemas.openxmlformats.org/officeDocument/2006/relationships/slideLayout" Target="../slideLayouts/slideLayout1.xml"/><Relationship Id="rId36" Type="http://schemas.openxmlformats.org/officeDocument/2006/relationships/image" Target="../media/image4.png"/><Relationship Id="rId35" Type="http://schemas.openxmlformats.org/officeDocument/2006/relationships/tags" Target="../tags/tag32.xml"/><Relationship Id="rId34" Type="http://schemas.openxmlformats.org/officeDocument/2006/relationships/image" Target="../media/image3.png"/><Relationship Id="rId33" Type="http://schemas.openxmlformats.org/officeDocument/2006/relationships/tags" Target="../tags/tag31.xml"/><Relationship Id="rId32" Type="http://schemas.openxmlformats.org/officeDocument/2006/relationships/image" Target="../media/image2.png"/><Relationship Id="rId31" Type="http://schemas.openxmlformats.org/officeDocument/2006/relationships/tags" Target="../tags/tag30.xml"/><Relationship Id="rId30" Type="http://schemas.openxmlformats.org/officeDocument/2006/relationships/image" Target="../media/image1.png"/><Relationship Id="rId3" Type="http://schemas.openxmlformats.org/officeDocument/2006/relationships/tags" Target="../tags/tag3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8" Type="http://schemas.openxmlformats.org/officeDocument/2006/relationships/notesSlide" Target="../notesSlides/notesSlide5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48.xml"/><Relationship Id="rId15" Type="http://schemas.openxmlformats.org/officeDocument/2006/relationships/tags" Target="../tags/tag47.xml"/><Relationship Id="rId14" Type="http://schemas.openxmlformats.org/officeDocument/2006/relationships/tags" Target="../tags/tag46.xml"/><Relationship Id="rId13" Type="http://schemas.openxmlformats.org/officeDocument/2006/relationships/tags" Target="../tags/tag45.xml"/><Relationship Id="rId12" Type="http://schemas.openxmlformats.org/officeDocument/2006/relationships/tags" Target="../tags/tag44.xml"/><Relationship Id="rId11" Type="http://schemas.openxmlformats.org/officeDocument/2006/relationships/tags" Target="../tags/tag43.xml"/><Relationship Id="rId10" Type="http://schemas.openxmlformats.org/officeDocument/2006/relationships/tags" Target="../tags/tag42.xml"/><Relationship Id="rId1" Type="http://schemas.openxmlformats.org/officeDocument/2006/relationships/tags" Target="../tags/tag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62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1015901"/>
            <a:ext cx="38100" cy="12699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34901" y="444401"/>
            <a:ext cx="559552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dirty="0">
                <a:solidFill>
                  <a:srgbClr val="FF6B6B">
                    <a:alpha val="8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NERV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-91440" y="1650950"/>
            <a:ext cx="9326880" cy="12192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72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EVA</a:t>
            </a:r>
            <a:endParaRPr lang="en-US" sz="7200" dirty="0"/>
          </a:p>
        </p:txBody>
      </p:sp>
      <p:sp>
        <p:nvSpPr>
          <p:cNvPr id="6" name="Text 4"/>
          <p:cNvSpPr/>
          <p:nvPr/>
        </p:nvSpPr>
        <p:spPr>
          <a:xfrm>
            <a:off x="3301901" y="2667000"/>
            <a:ext cx="2539901" cy="381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-91440" y="2920901"/>
            <a:ext cx="9326880" cy="4095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400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新世纪福音战士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-91440" y="3429000"/>
            <a:ext cx="9326880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NEON GENESIS EVANGELION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34901" y="4597598"/>
            <a:ext cx="101501" cy="101501"/>
          </a:xfrm>
          <a:prstGeom prst="roundRect">
            <a:avLst>
              <a:gd name="adj" fmla="val 900878"/>
            </a:avLst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825401" y="4546699"/>
            <a:ext cx="749308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1995 - 2021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7449294" y="4575274"/>
            <a:ext cx="108100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GAINAX / khara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7728049" y="3473648"/>
            <a:ext cx="653951" cy="653951"/>
          </a:xfrm>
          <a:prstGeom prst="rect">
            <a:avLst/>
          </a:prstGeom>
          <a:solidFill>
            <a:srgbClr val="4ECDC4">
              <a:alpha val="10000"/>
            </a:srgbClr>
          </a:solidFill>
          <a:ln w="9525">
            <a:solidFill>
              <a:srgbClr val="4ECDC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7791450" y="3537049"/>
            <a:ext cx="400050" cy="400050"/>
          </a:xfrm>
          <a:prstGeom prst="rect">
            <a:avLst/>
          </a:prstGeom>
          <a:solidFill>
            <a:srgbClr val="FF6B6B">
              <a:alpha val="15000"/>
            </a:srgbClr>
          </a:solidFill>
          <a:ln w="9525">
            <a:solidFill>
              <a:srgbClr val="FF6B6B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81000"/>
            <a:ext cx="165785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01 / STORY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606326"/>
            <a:ext cx="1657859" cy="542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故事概述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634901" y="1206401"/>
            <a:ext cx="7327702" cy="1364010"/>
          </a:xfrm>
          <a:prstGeom prst="rect">
            <a:avLst/>
          </a:prstGeom>
          <a:solidFill>
            <a:srgbClr val="4ECDC4">
              <a:alpha val="8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653951" y="1206401"/>
            <a:ext cx="0" cy="1364010"/>
          </a:xfrm>
          <a:prstGeom prst="line">
            <a:avLst/>
          </a:prstGeom>
          <a:noFill/>
          <a:ln w="38100">
            <a:solidFill>
              <a:srgbClr val="4ECDC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52351" y="1435001"/>
            <a:ext cx="6865519" cy="9068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80"/>
              </a:lnSpc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2015年，距离被称为"第二次冲击"的全球性灾难已过去15年。少年碇真嗣被父亲碇源堂召唤至第三新东京市，他必须驾驶名为EVA的巨型生体兵器，与威胁人类存亡的神秘生命体"使徒"战斗。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34901" y="2730401"/>
            <a:ext cx="2590800" cy="1675805"/>
          </a:xfrm>
          <a:prstGeom prst="roundRect">
            <a:avLst>
              <a:gd name="adj" fmla="val 4547"/>
            </a:avLst>
          </a:prstGeom>
          <a:solidFill>
            <a:srgbClr val="1A0A2E">
              <a:alpha val="8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787301" y="2882801"/>
            <a:ext cx="2286000" cy="25301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787301" y="3060502"/>
            <a:ext cx="355550" cy="355550"/>
          </a:xfrm>
          <a:prstGeom prst="roundRect">
            <a:avLst>
              <a:gd name="adj" fmla="val 14288"/>
            </a:avLst>
          </a:prstGeom>
          <a:solidFill>
            <a:srgbClr val="FF6B6B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882848" y="3138190"/>
            <a:ext cx="167592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01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787301" y="3543002"/>
            <a:ext cx="2331720" cy="228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3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故事背景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87301" y="3873103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第三新东京市，为抵御使徒而建造的要塞都市，地下隐藏着NERV总部。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3479602" y="2730401"/>
            <a:ext cx="2590800" cy="1675805"/>
          </a:xfrm>
          <a:prstGeom prst="roundRect">
            <a:avLst>
              <a:gd name="adj" fmla="val 4547"/>
            </a:avLst>
          </a:prstGeom>
          <a:solidFill>
            <a:srgbClr val="1A0A2E">
              <a:alpha val="8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632002" y="2882801"/>
            <a:ext cx="2286000" cy="25301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632002" y="3060502"/>
            <a:ext cx="355550" cy="355550"/>
          </a:xfrm>
          <a:prstGeom prst="roundRect">
            <a:avLst>
              <a:gd name="adj" fmla="val 14288"/>
            </a:avLst>
          </a:prstGeom>
          <a:solidFill>
            <a:srgbClr val="4ECDC4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3727549" y="3138190"/>
            <a:ext cx="167592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02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3632002" y="3543002"/>
            <a:ext cx="2331720" cy="228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3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核心组织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3632002" y="3873103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NERV，负责运营EVA的特务机关，由碇源堂指挥，执行人类补完计划。</a:t>
            </a:r>
            <a:endParaRPr lang="en-US" sz="1000" dirty="0"/>
          </a:p>
        </p:txBody>
      </p:sp>
      <p:sp>
        <p:nvSpPr>
          <p:cNvPr id="22" name="Text 20"/>
          <p:cNvSpPr/>
          <p:nvPr/>
        </p:nvSpPr>
        <p:spPr>
          <a:xfrm>
            <a:off x="6324302" y="2730401"/>
            <a:ext cx="2590800" cy="1675805"/>
          </a:xfrm>
          <a:prstGeom prst="roundRect">
            <a:avLst>
              <a:gd name="adj" fmla="val 4547"/>
            </a:avLst>
          </a:prstGeom>
          <a:solidFill>
            <a:srgbClr val="1A0A2E">
              <a:alpha val="8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6476702" y="2882801"/>
            <a:ext cx="2286000" cy="25301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6476702" y="3060502"/>
            <a:ext cx="355550" cy="355550"/>
          </a:xfrm>
          <a:prstGeom prst="roundRect">
            <a:avLst>
              <a:gd name="adj" fmla="val 14288"/>
            </a:avLst>
          </a:prstGeom>
          <a:solidFill>
            <a:srgbClr val="A855F7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572250" y="3138190"/>
            <a:ext cx="167592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03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6476702" y="3543002"/>
            <a:ext cx="2331720" cy="228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3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主要威胁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6476702" y="3873103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使徒，企图引发第三次冲击的神秘存在，只有EVA能够与之对抗。</a:t>
            </a:r>
            <a:endParaRPr lang="en-US" sz="1000" dirty="0"/>
          </a:p>
        </p:txBody>
      </p:sp>
      <p:sp>
        <p:nvSpPr>
          <p:cNvPr id="28" name="Text 26"/>
          <p:cNvSpPr/>
          <p:nvPr/>
        </p:nvSpPr>
        <p:spPr>
          <a:xfrm>
            <a:off x="634901" y="4800749"/>
            <a:ext cx="1269950" cy="25301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8116193" y="47022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02 / 08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17450"/>
            <a:ext cx="1450797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02 / CHARACTERS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542776"/>
            <a:ext cx="1450797" cy="4762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8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主要角色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634901" y="1029087"/>
            <a:ext cx="1450797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1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EVA 驾驶员 - 适格者</a:t>
            </a:r>
            <a:endParaRPr lang="en-US" sz="1100" dirty="0"/>
          </a:p>
        </p:txBody>
      </p:sp>
      <p:sp>
        <p:nvSpPr>
          <p:cNvPr id="8" name="Text 6"/>
          <p:cNvSpPr/>
          <p:nvPr>
            <p:custDataLst>
              <p:tags r:id="rId1"/>
            </p:custDataLst>
          </p:nvPr>
        </p:nvSpPr>
        <p:spPr>
          <a:xfrm>
            <a:off x="634901" y="1206401"/>
            <a:ext cx="1905000" cy="2742158"/>
          </a:xfrm>
          <a:prstGeom prst="roundRect">
            <a:avLst>
              <a:gd name="adj" fmla="val 4000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>
            <p:custDataLst>
              <p:tags r:id="rId2"/>
            </p:custDataLst>
          </p:nvPr>
        </p:nvSpPr>
        <p:spPr>
          <a:xfrm>
            <a:off x="787301" y="2603302"/>
            <a:ext cx="1632204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3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碇真嗣</a:t>
            </a:r>
            <a:endParaRPr lang="en-US" sz="1400" dirty="0"/>
          </a:p>
        </p:txBody>
      </p:sp>
      <p:sp>
        <p:nvSpPr>
          <p:cNvPr id="10" name="Text 8"/>
          <p:cNvSpPr/>
          <p:nvPr>
            <p:custDataLst>
              <p:tags r:id="rId3"/>
            </p:custDataLst>
          </p:nvPr>
        </p:nvSpPr>
        <p:spPr>
          <a:xfrm>
            <a:off x="787301" y="2879527"/>
            <a:ext cx="163220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第三适格者</a:t>
            </a:r>
            <a:endParaRPr lang="en-US" sz="900" dirty="0"/>
          </a:p>
        </p:txBody>
      </p:sp>
      <p:sp>
        <p:nvSpPr>
          <p:cNvPr id="11" name="Text 9"/>
          <p:cNvSpPr/>
          <p:nvPr>
            <p:custDataLst>
              <p:tags r:id="rId4"/>
            </p:custDataLst>
          </p:nvPr>
        </p:nvSpPr>
        <p:spPr>
          <a:xfrm>
            <a:off x="787301" y="3133427"/>
            <a:ext cx="596801" cy="228600"/>
          </a:xfrm>
          <a:prstGeom prst="roundRect">
            <a:avLst>
              <a:gd name="adj" fmla="val 16667"/>
            </a:avLst>
          </a:prstGeom>
          <a:solidFill>
            <a:srgbClr val="5C7CFA">
              <a:alpha val="2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>
            <p:custDataLst>
              <p:tags r:id="rId5"/>
            </p:custDataLst>
          </p:nvPr>
        </p:nvSpPr>
        <p:spPr>
          <a:xfrm>
            <a:off x="914251" y="317152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5C7C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初号机</a:t>
            </a:r>
            <a:endParaRPr lang="en-US" sz="900" dirty="0"/>
          </a:p>
        </p:txBody>
      </p:sp>
      <p:sp>
        <p:nvSpPr>
          <p:cNvPr id="13" name="Text 11"/>
          <p:cNvSpPr/>
          <p:nvPr>
            <p:custDataLst>
              <p:tags r:id="rId6"/>
            </p:custDataLst>
          </p:nvPr>
        </p:nvSpPr>
        <p:spPr>
          <a:xfrm>
            <a:off x="787301" y="3463528"/>
            <a:ext cx="16322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不情愿的主角，与父亲关系疏离，不断质疑自我价值。</a:t>
            </a:r>
            <a:endParaRPr lang="en-US" sz="900" dirty="0"/>
          </a:p>
        </p:txBody>
      </p:sp>
      <p:sp>
        <p:nvSpPr>
          <p:cNvPr id="14" name="Text 12"/>
          <p:cNvSpPr/>
          <p:nvPr>
            <p:custDataLst>
              <p:tags r:id="rId7"/>
            </p:custDataLst>
          </p:nvPr>
        </p:nvSpPr>
        <p:spPr>
          <a:xfrm>
            <a:off x="634901" y="3910459"/>
            <a:ext cx="1905000" cy="38100"/>
          </a:xfrm>
          <a:prstGeom prst="rect">
            <a:avLst/>
          </a:prstGeom>
          <a:solidFill>
            <a:srgbClr val="5C7CF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>
            <p:custDataLst>
              <p:tags r:id="rId8"/>
            </p:custDataLst>
          </p:nvPr>
        </p:nvSpPr>
        <p:spPr>
          <a:xfrm>
            <a:off x="2616101" y="1206401"/>
            <a:ext cx="1905000" cy="2742158"/>
          </a:xfrm>
          <a:prstGeom prst="roundRect">
            <a:avLst>
              <a:gd name="adj" fmla="val 4000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>
            <p:custDataLst>
              <p:tags r:id="rId9"/>
            </p:custDataLst>
          </p:nvPr>
        </p:nvSpPr>
        <p:spPr>
          <a:xfrm>
            <a:off x="2768501" y="2603302"/>
            <a:ext cx="1632204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3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绫波丽</a:t>
            </a:r>
            <a:endParaRPr lang="en-US" sz="1400" dirty="0"/>
          </a:p>
        </p:txBody>
      </p:sp>
      <p:sp>
        <p:nvSpPr>
          <p:cNvPr id="17" name="Text 15"/>
          <p:cNvSpPr/>
          <p:nvPr>
            <p:custDataLst>
              <p:tags r:id="rId10"/>
            </p:custDataLst>
          </p:nvPr>
        </p:nvSpPr>
        <p:spPr>
          <a:xfrm>
            <a:off x="2768501" y="2879527"/>
            <a:ext cx="163220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第一适格者</a:t>
            </a:r>
            <a:endParaRPr lang="en-US" sz="900" dirty="0"/>
          </a:p>
        </p:txBody>
      </p:sp>
      <p:sp>
        <p:nvSpPr>
          <p:cNvPr id="18" name="Text 16"/>
          <p:cNvSpPr/>
          <p:nvPr>
            <p:custDataLst>
              <p:tags r:id="rId11"/>
            </p:custDataLst>
          </p:nvPr>
        </p:nvSpPr>
        <p:spPr>
          <a:xfrm>
            <a:off x="2768501" y="3133427"/>
            <a:ext cx="596801" cy="228600"/>
          </a:xfrm>
          <a:prstGeom prst="roundRect">
            <a:avLst>
              <a:gd name="adj" fmla="val 16667"/>
            </a:avLst>
          </a:prstGeom>
          <a:solidFill>
            <a:srgbClr val="74C0FC">
              <a:alpha val="2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>
            <p:custDataLst>
              <p:tags r:id="rId12"/>
            </p:custDataLst>
          </p:nvPr>
        </p:nvSpPr>
        <p:spPr>
          <a:xfrm>
            <a:off x="2895451" y="317152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74C0FC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零号机</a:t>
            </a:r>
            <a:endParaRPr lang="en-US" sz="900" dirty="0"/>
          </a:p>
        </p:txBody>
      </p:sp>
      <p:sp>
        <p:nvSpPr>
          <p:cNvPr id="20" name="Text 18"/>
          <p:cNvSpPr/>
          <p:nvPr>
            <p:custDataLst>
              <p:tags r:id="rId13"/>
            </p:custDataLst>
          </p:nvPr>
        </p:nvSpPr>
        <p:spPr>
          <a:xfrm>
            <a:off x="2768501" y="3463528"/>
            <a:ext cx="16322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神秘寡言的少女，与EVA计划有不为人知的联系。</a:t>
            </a:r>
            <a:endParaRPr lang="en-US" sz="900" dirty="0"/>
          </a:p>
        </p:txBody>
      </p:sp>
      <p:sp>
        <p:nvSpPr>
          <p:cNvPr id="21" name="Text 19"/>
          <p:cNvSpPr/>
          <p:nvPr>
            <p:custDataLst>
              <p:tags r:id="rId14"/>
            </p:custDataLst>
          </p:nvPr>
        </p:nvSpPr>
        <p:spPr>
          <a:xfrm>
            <a:off x="2616101" y="3910459"/>
            <a:ext cx="1905000" cy="38100"/>
          </a:xfrm>
          <a:prstGeom prst="rect">
            <a:avLst/>
          </a:prstGeom>
          <a:solidFill>
            <a:srgbClr val="74C0FC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>
            <p:custDataLst>
              <p:tags r:id="rId15"/>
            </p:custDataLst>
          </p:nvPr>
        </p:nvSpPr>
        <p:spPr>
          <a:xfrm>
            <a:off x="4597301" y="1206401"/>
            <a:ext cx="1905000" cy="2742158"/>
          </a:xfrm>
          <a:prstGeom prst="roundRect">
            <a:avLst>
              <a:gd name="adj" fmla="val 4000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>
            <p:custDataLst>
              <p:tags r:id="rId16"/>
            </p:custDataLst>
          </p:nvPr>
        </p:nvSpPr>
        <p:spPr>
          <a:xfrm>
            <a:off x="4749701" y="2603302"/>
            <a:ext cx="1632204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3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明日香</a:t>
            </a:r>
            <a:endParaRPr lang="en-US" sz="1400" dirty="0"/>
          </a:p>
        </p:txBody>
      </p:sp>
      <p:sp>
        <p:nvSpPr>
          <p:cNvPr id="24" name="Text 22"/>
          <p:cNvSpPr/>
          <p:nvPr>
            <p:custDataLst>
              <p:tags r:id="rId17"/>
            </p:custDataLst>
          </p:nvPr>
        </p:nvSpPr>
        <p:spPr>
          <a:xfrm>
            <a:off x="4749701" y="2879527"/>
            <a:ext cx="163220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第二适格者</a:t>
            </a:r>
            <a:endParaRPr lang="en-US" sz="900" dirty="0"/>
          </a:p>
        </p:txBody>
      </p:sp>
      <p:sp>
        <p:nvSpPr>
          <p:cNvPr id="25" name="Text 23"/>
          <p:cNvSpPr/>
          <p:nvPr>
            <p:custDataLst>
              <p:tags r:id="rId18"/>
            </p:custDataLst>
          </p:nvPr>
        </p:nvSpPr>
        <p:spPr>
          <a:xfrm>
            <a:off x="4749701" y="3133427"/>
            <a:ext cx="596801" cy="228600"/>
          </a:xfrm>
          <a:prstGeom prst="roundRect">
            <a:avLst>
              <a:gd name="adj" fmla="val 16667"/>
            </a:avLst>
          </a:prstGeom>
          <a:solidFill>
            <a:srgbClr val="FF6B6B">
              <a:alpha val="2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>
            <p:custDataLst>
              <p:tags r:id="rId19"/>
            </p:custDataLst>
          </p:nvPr>
        </p:nvSpPr>
        <p:spPr>
          <a:xfrm>
            <a:off x="4876651" y="317152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二号机</a:t>
            </a:r>
            <a:endParaRPr lang="en-US" sz="900" dirty="0"/>
          </a:p>
        </p:txBody>
      </p:sp>
      <p:sp>
        <p:nvSpPr>
          <p:cNvPr id="27" name="Text 25"/>
          <p:cNvSpPr/>
          <p:nvPr>
            <p:custDataLst>
              <p:tags r:id="rId20"/>
            </p:custDataLst>
          </p:nvPr>
        </p:nvSpPr>
        <p:spPr>
          <a:xfrm>
            <a:off x="4749701" y="3463528"/>
            <a:ext cx="16322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骄傲好胜的德日混血少女，内心隐藏着童年创伤。</a:t>
            </a:r>
            <a:endParaRPr lang="en-US" sz="900" dirty="0"/>
          </a:p>
        </p:txBody>
      </p:sp>
      <p:sp>
        <p:nvSpPr>
          <p:cNvPr id="28" name="Text 26"/>
          <p:cNvSpPr/>
          <p:nvPr>
            <p:custDataLst>
              <p:tags r:id="rId21"/>
            </p:custDataLst>
          </p:nvPr>
        </p:nvSpPr>
        <p:spPr>
          <a:xfrm>
            <a:off x="4597301" y="3910459"/>
            <a:ext cx="1905000" cy="381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>
            <p:custDataLst>
              <p:tags r:id="rId22"/>
            </p:custDataLst>
          </p:nvPr>
        </p:nvSpPr>
        <p:spPr>
          <a:xfrm>
            <a:off x="6578501" y="1206401"/>
            <a:ext cx="1905000" cy="2742158"/>
          </a:xfrm>
          <a:prstGeom prst="roundRect">
            <a:avLst>
              <a:gd name="adj" fmla="val 4000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>
            <p:custDataLst>
              <p:tags r:id="rId23"/>
            </p:custDataLst>
          </p:nvPr>
        </p:nvSpPr>
        <p:spPr>
          <a:xfrm>
            <a:off x="6730901" y="2603302"/>
            <a:ext cx="1632204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3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渚薰</a:t>
            </a:r>
            <a:endParaRPr lang="en-US" sz="1400" dirty="0"/>
          </a:p>
        </p:txBody>
      </p:sp>
      <p:sp>
        <p:nvSpPr>
          <p:cNvPr id="31" name="Text 29"/>
          <p:cNvSpPr/>
          <p:nvPr>
            <p:custDataLst>
              <p:tags r:id="rId24"/>
            </p:custDataLst>
          </p:nvPr>
        </p:nvSpPr>
        <p:spPr>
          <a:xfrm>
            <a:off x="6730901" y="2879527"/>
            <a:ext cx="163220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第五适格者</a:t>
            </a:r>
            <a:endParaRPr lang="en-US" sz="900" dirty="0"/>
          </a:p>
        </p:txBody>
      </p:sp>
      <p:sp>
        <p:nvSpPr>
          <p:cNvPr id="32" name="Text 30"/>
          <p:cNvSpPr/>
          <p:nvPr>
            <p:custDataLst>
              <p:tags r:id="rId25"/>
            </p:custDataLst>
          </p:nvPr>
        </p:nvSpPr>
        <p:spPr>
          <a:xfrm>
            <a:off x="6730901" y="3133427"/>
            <a:ext cx="596801" cy="228600"/>
          </a:xfrm>
          <a:prstGeom prst="roundRect">
            <a:avLst>
              <a:gd name="adj" fmla="val 16667"/>
            </a:avLst>
          </a:prstGeom>
          <a:solidFill>
            <a:srgbClr val="DA77F2">
              <a:alpha val="2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>
            <p:custDataLst>
              <p:tags r:id="rId26"/>
            </p:custDataLst>
          </p:nvPr>
        </p:nvSpPr>
        <p:spPr>
          <a:xfrm>
            <a:off x="6857851" y="317152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DA77F2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二号机</a:t>
            </a:r>
            <a:endParaRPr lang="en-US" sz="900" dirty="0"/>
          </a:p>
        </p:txBody>
      </p:sp>
      <p:sp>
        <p:nvSpPr>
          <p:cNvPr id="34" name="Text 32"/>
          <p:cNvSpPr/>
          <p:nvPr>
            <p:custDataLst>
              <p:tags r:id="rId27"/>
            </p:custDataLst>
          </p:nvPr>
        </p:nvSpPr>
        <p:spPr>
          <a:xfrm>
            <a:off x="6730901" y="3463528"/>
            <a:ext cx="16322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神秘少年，与真嗣建立深厚羁绊，真实身份令人震惊。</a:t>
            </a:r>
            <a:endParaRPr lang="en-US" sz="900" dirty="0"/>
          </a:p>
        </p:txBody>
      </p:sp>
      <p:sp>
        <p:nvSpPr>
          <p:cNvPr id="35" name="Text 33"/>
          <p:cNvSpPr/>
          <p:nvPr>
            <p:custDataLst>
              <p:tags r:id="rId28"/>
            </p:custDataLst>
          </p:nvPr>
        </p:nvSpPr>
        <p:spPr>
          <a:xfrm>
            <a:off x="6578501" y="3910459"/>
            <a:ext cx="1905000" cy="38100"/>
          </a:xfrm>
          <a:prstGeom prst="rect">
            <a:avLst/>
          </a:prstGeom>
          <a:solidFill>
            <a:srgbClr val="DA77F2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634901" y="4800749"/>
            <a:ext cx="1269950" cy="25301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8116193" y="47022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03 / 08</a:t>
            </a:r>
            <a:endParaRPr lang="en-US" sz="1000" dirty="0"/>
          </a:p>
        </p:txBody>
      </p:sp>
      <p:pic>
        <p:nvPicPr>
          <p:cNvPr id="38" name="Image 0" descr="A:\study\AI\LLM\Claude-Skills-Test\ppt-test\images\shinji.png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630936" y="1207008"/>
            <a:ext cx="1901952" cy="1271016"/>
          </a:xfrm>
          <a:prstGeom prst="rect">
            <a:avLst/>
          </a:prstGeom>
        </p:spPr>
      </p:pic>
      <p:pic>
        <p:nvPicPr>
          <p:cNvPr id="39" name="Image 1" descr="A:\study\AI\LLM\Claude-Skills-Test\ppt-test\images\rei.png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2615184" y="1207008"/>
            <a:ext cx="1901952" cy="1271016"/>
          </a:xfrm>
          <a:prstGeom prst="rect">
            <a:avLst/>
          </a:prstGeom>
        </p:spPr>
      </p:pic>
      <p:pic>
        <p:nvPicPr>
          <p:cNvPr id="40" name="Image 2" descr="A:\study\AI\LLM\Claude-Skills-Test\ppt-test\images\asuka.png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4599432" y="1207008"/>
            <a:ext cx="1901952" cy="1271016"/>
          </a:xfrm>
          <a:prstGeom prst="rect">
            <a:avLst/>
          </a:prstGeom>
        </p:spPr>
      </p:pic>
      <p:pic>
        <p:nvPicPr>
          <p:cNvPr id="41" name="Image 3" descr="A:\study\AI\LLM\Claude-Skills-Test\ppt-test\images\kaworu.png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6574536" y="1207008"/>
            <a:ext cx="1901952" cy="12710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81000"/>
            <a:ext cx="1712357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03 / EVA UNITS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606326"/>
            <a:ext cx="1712357" cy="542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EVA</a:t>
            </a:r>
            <a:r>
              <a:rPr lang="en-US" sz="3200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 机体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634901" y="1212652"/>
            <a:ext cx="1712357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1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泛用人型决战兵器 - 人造人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634901" y="1396901"/>
            <a:ext cx="2476500" cy="2819102"/>
          </a:xfrm>
          <a:prstGeom prst="roundRect">
            <a:avLst>
              <a:gd name="adj" fmla="val 4103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634901" y="1396901"/>
            <a:ext cx="2476500" cy="911126"/>
          </a:xfrm>
          <a:prstGeom prst="rect">
            <a:avLst/>
          </a:prstGeom>
          <a:solidFill>
            <a:srgbClr val="8B5CF6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825401" y="1587401"/>
            <a:ext cx="2137410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初号机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25401" y="1955602"/>
            <a:ext cx="213741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TEST TYPE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82540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驾驶员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253228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A78B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碇真嗣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825401" y="2787402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配色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2281348" y="2787402"/>
            <a:ext cx="639553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A78B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紫色 / 绿色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825401" y="3076277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灵魂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2661770" y="3076277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A78B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碇唯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825401" y="3365153"/>
            <a:ext cx="2095500" cy="12650"/>
          </a:xfrm>
          <a:prstGeom prst="rect">
            <a:avLst/>
          </a:prstGeom>
          <a:solidFill>
            <a:srgbClr val="FFFFFF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825401" y="3530203"/>
            <a:ext cx="2137410" cy="495300"/>
          </a:xfrm>
          <a:prstGeom prst="rect">
            <a:avLst/>
          </a:prstGeom>
          <a:noFill/>
        </p:spPr>
        <p:txBody>
          <a:bodyPr wrap="square" lIns="0" tIns="152400" rIns="0" bIns="0" rtlCol="0" anchor="t"/>
          <a:lstStyle/>
          <a:p>
            <a:pPr marL="0" indent="0" algn="l">
              <a:lnSpc>
                <a:spcPts val="1350"/>
              </a:lnSpc>
              <a:spcBef>
                <a:spcPts val="1200"/>
              </a:spcBef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标志性的紫色机体，可进入暴走状态。内含真嗣母亲的灵魂。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301901" y="1396901"/>
            <a:ext cx="2476500" cy="2819102"/>
          </a:xfrm>
          <a:prstGeom prst="roundRect">
            <a:avLst>
              <a:gd name="adj" fmla="val 4103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3301901" y="1396901"/>
            <a:ext cx="2476500" cy="911126"/>
          </a:xfrm>
          <a:prstGeom prst="rect">
            <a:avLst/>
          </a:prstGeom>
          <a:solidFill>
            <a:srgbClr val="3B82F6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3492401" y="1587401"/>
            <a:ext cx="2137410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零号机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3492401" y="1955602"/>
            <a:ext cx="213741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PROTOTYPE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349240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驾驶员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519928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60A5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绫波丽</a:t>
            </a:r>
            <a:endParaRPr lang="en-US" sz="1000" dirty="0"/>
          </a:p>
        </p:txBody>
      </p:sp>
      <p:sp>
        <p:nvSpPr>
          <p:cNvPr id="26" name="Text 24"/>
          <p:cNvSpPr/>
          <p:nvPr/>
        </p:nvSpPr>
        <p:spPr>
          <a:xfrm>
            <a:off x="3492401" y="2787402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配色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4948348" y="2787402"/>
            <a:ext cx="639553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60A5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橙色 / 蓝色</a:t>
            </a:r>
            <a:endParaRPr lang="en-US" sz="1000" dirty="0"/>
          </a:p>
        </p:txBody>
      </p:sp>
      <p:sp>
        <p:nvSpPr>
          <p:cNvPr id="28" name="Text 26"/>
          <p:cNvSpPr/>
          <p:nvPr/>
        </p:nvSpPr>
        <p:spPr>
          <a:xfrm>
            <a:off x="3492401" y="3076277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状态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5199281" y="307627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60A5FA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已损毁</a:t>
            </a:r>
            <a:endParaRPr lang="en-US" sz="1000" dirty="0"/>
          </a:p>
        </p:txBody>
      </p:sp>
      <p:sp>
        <p:nvSpPr>
          <p:cNvPr id="30" name="Text 28"/>
          <p:cNvSpPr/>
          <p:nvPr/>
        </p:nvSpPr>
        <p:spPr>
          <a:xfrm>
            <a:off x="3492401" y="3365153"/>
            <a:ext cx="2095500" cy="12650"/>
          </a:xfrm>
          <a:prstGeom prst="rect">
            <a:avLst/>
          </a:prstGeom>
          <a:solidFill>
            <a:srgbClr val="FFFFFF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3492401" y="3530203"/>
            <a:ext cx="2137410" cy="495300"/>
          </a:xfrm>
          <a:prstGeom prst="rect">
            <a:avLst/>
          </a:prstGeom>
          <a:noFill/>
        </p:spPr>
        <p:txBody>
          <a:bodyPr wrap="square" lIns="0" tIns="152400" rIns="0" bIns="0" rtlCol="0" anchor="t"/>
          <a:lstStyle/>
          <a:p>
            <a:pPr marL="0" indent="0" algn="l">
              <a:lnSpc>
                <a:spcPts val="1350"/>
              </a:lnSpc>
              <a:spcBef>
                <a:spcPts val="1200"/>
              </a:spcBef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第一台成功的EVA，性能不稳定但由丽忠实驾驶。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5968901" y="1396901"/>
            <a:ext cx="2476500" cy="2819102"/>
          </a:xfrm>
          <a:prstGeom prst="roundRect">
            <a:avLst>
              <a:gd name="adj" fmla="val 4103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5968901" y="1396901"/>
            <a:ext cx="2476500" cy="911126"/>
          </a:xfrm>
          <a:prstGeom prst="rect">
            <a:avLst/>
          </a:prstGeom>
          <a:solidFill>
            <a:srgbClr val="EF444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6159401" y="1587401"/>
            <a:ext cx="2137410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二号机</a:t>
            </a:r>
            <a:endParaRPr lang="en-US" sz="1800" dirty="0"/>
          </a:p>
        </p:txBody>
      </p:sp>
      <p:sp>
        <p:nvSpPr>
          <p:cNvPr id="35" name="Text 33"/>
          <p:cNvSpPr/>
          <p:nvPr/>
        </p:nvSpPr>
        <p:spPr>
          <a:xfrm>
            <a:off x="6159401" y="1955602"/>
            <a:ext cx="213741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PRODUCTION MODEL</a:t>
            </a:r>
            <a:endParaRPr lang="en-US" sz="1000" dirty="0"/>
          </a:p>
        </p:txBody>
      </p:sp>
      <p:sp>
        <p:nvSpPr>
          <p:cNvPr id="36" name="Text 34"/>
          <p:cNvSpPr/>
          <p:nvPr/>
        </p:nvSpPr>
        <p:spPr>
          <a:xfrm>
            <a:off x="615940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驾驶员</a:t>
            </a:r>
            <a:endParaRPr lang="en-US" sz="1000" dirty="0"/>
          </a:p>
        </p:txBody>
      </p:sp>
      <p:sp>
        <p:nvSpPr>
          <p:cNvPr id="37" name="Text 35"/>
          <p:cNvSpPr/>
          <p:nvPr/>
        </p:nvSpPr>
        <p:spPr>
          <a:xfrm>
            <a:off x="7866281" y="2498527"/>
            <a:ext cx="3886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F87171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明日香</a:t>
            </a:r>
            <a:endParaRPr lang="en-US" sz="1000" dirty="0"/>
          </a:p>
        </p:txBody>
      </p:sp>
      <p:sp>
        <p:nvSpPr>
          <p:cNvPr id="38" name="Text 36"/>
          <p:cNvSpPr/>
          <p:nvPr/>
        </p:nvSpPr>
        <p:spPr>
          <a:xfrm>
            <a:off x="6159401" y="2787402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配色</a:t>
            </a:r>
            <a:endParaRPr lang="en-US" sz="1000" dirty="0"/>
          </a:p>
        </p:txBody>
      </p:sp>
      <p:sp>
        <p:nvSpPr>
          <p:cNvPr id="39" name="Text 37"/>
          <p:cNvSpPr/>
          <p:nvPr/>
        </p:nvSpPr>
        <p:spPr>
          <a:xfrm>
            <a:off x="7995770" y="2787402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F87171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红色</a:t>
            </a:r>
            <a:endParaRPr lang="en-US" sz="1000" dirty="0"/>
          </a:p>
        </p:txBody>
      </p:sp>
      <p:sp>
        <p:nvSpPr>
          <p:cNvPr id="40" name="Text 38"/>
          <p:cNvSpPr/>
          <p:nvPr/>
        </p:nvSpPr>
        <p:spPr>
          <a:xfrm>
            <a:off x="6159401" y="3076277"/>
            <a:ext cx="259131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灵魂</a:t>
            </a:r>
            <a:endParaRPr lang="en-US" sz="1000" dirty="0"/>
          </a:p>
        </p:txBody>
      </p:sp>
      <p:sp>
        <p:nvSpPr>
          <p:cNvPr id="41" name="Text 39"/>
          <p:cNvSpPr/>
          <p:nvPr/>
        </p:nvSpPr>
        <p:spPr>
          <a:xfrm>
            <a:off x="7736791" y="3076277"/>
            <a:ext cx="51810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buNone/>
            </a:pPr>
            <a:r>
              <a:rPr lang="en-US" sz="1000" dirty="0">
                <a:solidFill>
                  <a:srgbClr val="F87171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惣流京子</a:t>
            </a:r>
            <a:endParaRPr lang="en-US" sz="1000" dirty="0"/>
          </a:p>
        </p:txBody>
      </p:sp>
      <p:sp>
        <p:nvSpPr>
          <p:cNvPr id="42" name="Text 40"/>
          <p:cNvSpPr/>
          <p:nvPr/>
        </p:nvSpPr>
        <p:spPr>
          <a:xfrm>
            <a:off x="6159401" y="3365153"/>
            <a:ext cx="2095500" cy="12650"/>
          </a:xfrm>
          <a:prstGeom prst="rect">
            <a:avLst/>
          </a:prstGeom>
          <a:solidFill>
            <a:srgbClr val="FFFFFF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6159401" y="3530203"/>
            <a:ext cx="2137410" cy="495300"/>
          </a:xfrm>
          <a:prstGeom prst="rect">
            <a:avLst/>
          </a:prstGeom>
          <a:noFill/>
        </p:spPr>
        <p:txBody>
          <a:bodyPr wrap="square" lIns="0" tIns="152400" rIns="0" bIns="0" rtlCol="0" anchor="t"/>
          <a:lstStyle/>
          <a:p>
            <a:pPr marL="0" indent="0" algn="l">
              <a:lnSpc>
                <a:spcPts val="1350"/>
              </a:lnSpc>
              <a:spcBef>
                <a:spcPts val="1200"/>
              </a:spcBef>
              <a:buNone/>
            </a:pPr>
            <a:r>
              <a:rPr lang="en-US" sz="9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首台量产型EVA，四眼设计，战斗风格激进。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634901" y="4635698"/>
            <a:ext cx="101501" cy="101501"/>
          </a:xfrm>
          <a:prstGeom prst="roundRect">
            <a:avLst>
              <a:gd name="adj" fmla="val 900878"/>
            </a:avLst>
          </a:prstGeom>
          <a:solidFill>
            <a:srgbClr val="22C55E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5" name="Text 43"/>
          <p:cNvSpPr/>
          <p:nvPr/>
        </p:nvSpPr>
        <p:spPr>
          <a:xfrm>
            <a:off x="825401" y="4600575"/>
            <a:ext cx="1302788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MAGI SYSTEM ONLINE</a:t>
            </a:r>
            <a:endParaRPr lang="en-US" sz="1000" dirty="0"/>
          </a:p>
        </p:txBody>
      </p:sp>
      <p:sp>
        <p:nvSpPr>
          <p:cNvPr id="46" name="Text 44"/>
          <p:cNvSpPr/>
          <p:nvPr/>
        </p:nvSpPr>
        <p:spPr>
          <a:xfrm>
            <a:off x="8116193" y="46260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04 / 08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81000"/>
            <a:ext cx="165785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04 / THEMES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606326"/>
            <a:ext cx="1657859" cy="542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核心主题</a:t>
            </a:r>
            <a:endParaRPr lang="en-US" sz="3200" dirty="0"/>
          </a:p>
        </p:txBody>
      </p:sp>
      <p:sp>
        <p:nvSpPr>
          <p:cNvPr id="7" name="Text 5"/>
          <p:cNvSpPr/>
          <p:nvPr>
            <p:custDataLst>
              <p:tags r:id="rId1"/>
            </p:custDataLst>
          </p:nvPr>
        </p:nvSpPr>
        <p:spPr>
          <a:xfrm>
            <a:off x="634901" y="1206401"/>
            <a:ext cx="355550" cy="355550"/>
          </a:xfrm>
          <a:prstGeom prst="roundRect">
            <a:avLst>
              <a:gd name="adj" fmla="val 257179"/>
            </a:avLst>
          </a:prstGeom>
          <a:solidFill>
            <a:srgbClr val="FF6B6B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>
            <p:custDataLst>
              <p:tags r:id="rId2"/>
            </p:custDataLst>
          </p:nvPr>
        </p:nvSpPr>
        <p:spPr>
          <a:xfrm>
            <a:off x="745490" y="1289050"/>
            <a:ext cx="245745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01</a:t>
            </a:r>
            <a:endParaRPr lang="en-US" sz="1100" dirty="0"/>
          </a:p>
        </p:txBody>
      </p:sp>
      <p:sp>
        <p:nvSpPr>
          <p:cNvPr id="9" name="Text 7"/>
          <p:cNvSpPr/>
          <p:nvPr>
            <p:custDataLst>
              <p:tags r:id="rId3"/>
            </p:custDataLst>
          </p:nvPr>
        </p:nvSpPr>
        <p:spPr>
          <a:xfrm>
            <a:off x="1180951" y="1206401"/>
            <a:ext cx="4365447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4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自我认同与价值</a:t>
            </a:r>
            <a:endParaRPr lang="en-US" sz="1400" dirty="0"/>
          </a:p>
        </p:txBody>
      </p:sp>
      <p:sp>
        <p:nvSpPr>
          <p:cNvPr id="10" name="Text 8"/>
          <p:cNvSpPr/>
          <p:nvPr>
            <p:custDataLst>
              <p:tags r:id="rId4"/>
            </p:custDataLst>
          </p:nvPr>
        </p:nvSpPr>
        <p:spPr>
          <a:xfrm>
            <a:off x="1180951" y="1507927"/>
            <a:ext cx="4365447" cy="1903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角色们不断追问自我存在的意义，尤其是真嗣始终质疑自己的价值。</a:t>
            </a:r>
            <a:endParaRPr lang="en-US" sz="1000" dirty="0"/>
          </a:p>
        </p:txBody>
      </p:sp>
      <p:sp>
        <p:nvSpPr>
          <p:cNvPr id="11" name="Text 9"/>
          <p:cNvSpPr/>
          <p:nvPr>
            <p:custDataLst>
              <p:tags r:id="rId5"/>
            </p:custDataLst>
          </p:nvPr>
        </p:nvSpPr>
        <p:spPr>
          <a:xfrm>
            <a:off x="634901" y="1926878"/>
            <a:ext cx="355550" cy="355550"/>
          </a:xfrm>
          <a:prstGeom prst="roundRect">
            <a:avLst>
              <a:gd name="adj" fmla="val 257179"/>
            </a:avLst>
          </a:prstGeom>
          <a:solidFill>
            <a:srgbClr val="4ECDC4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>
            <p:custDataLst>
              <p:tags r:id="rId6"/>
            </p:custDataLst>
          </p:nvPr>
        </p:nvSpPr>
        <p:spPr>
          <a:xfrm>
            <a:off x="735330" y="2009140"/>
            <a:ext cx="174625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02</a:t>
            </a:r>
            <a:endParaRPr lang="en-US" sz="1100" dirty="0"/>
          </a:p>
        </p:txBody>
      </p:sp>
      <p:sp>
        <p:nvSpPr>
          <p:cNvPr id="13" name="Text 11"/>
          <p:cNvSpPr/>
          <p:nvPr>
            <p:custDataLst>
              <p:tags r:id="rId7"/>
            </p:custDataLst>
          </p:nvPr>
        </p:nvSpPr>
        <p:spPr>
          <a:xfrm>
            <a:off x="1180951" y="1926878"/>
            <a:ext cx="4365447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4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人与人的羁绊</a:t>
            </a:r>
            <a:endParaRPr lang="en-US" sz="1400" dirty="0"/>
          </a:p>
        </p:txBody>
      </p:sp>
      <p:sp>
        <p:nvSpPr>
          <p:cNvPr id="14" name="Text 12"/>
          <p:cNvSpPr/>
          <p:nvPr>
            <p:custDataLst>
              <p:tags r:id="rId8"/>
            </p:custDataLst>
          </p:nvPr>
        </p:nvSpPr>
        <p:spPr>
          <a:xfrm>
            <a:off x="1180951" y="2228404"/>
            <a:ext cx="4365447" cy="1903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刺猬困境：靠近会互相伤害，疏远又会孤独痛苦。</a:t>
            </a:r>
            <a:endParaRPr lang="en-US" sz="1000" dirty="0"/>
          </a:p>
        </p:txBody>
      </p:sp>
      <p:sp>
        <p:nvSpPr>
          <p:cNvPr id="15" name="Text 13"/>
          <p:cNvSpPr/>
          <p:nvPr>
            <p:custDataLst>
              <p:tags r:id="rId9"/>
            </p:custDataLst>
          </p:nvPr>
        </p:nvSpPr>
        <p:spPr>
          <a:xfrm>
            <a:off x="634901" y="2647355"/>
            <a:ext cx="355550" cy="355550"/>
          </a:xfrm>
          <a:prstGeom prst="roundRect">
            <a:avLst>
              <a:gd name="adj" fmla="val 257179"/>
            </a:avLst>
          </a:prstGeom>
          <a:solidFill>
            <a:srgbClr val="A855F7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>
            <p:custDataLst>
              <p:tags r:id="rId10"/>
            </p:custDataLst>
          </p:nvPr>
        </p:nvSpPr>
        <p:spPr>
          <a:xfrm>
            <a:off x="735330" y="2729865"/>
            <a:ext cx="255270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03</a:t>
            </a:r>
            <a:endParaRPr lang="en-US" sz="1100" dirty="0"/>
          </a:p>
        </p:txBody>
      </p:sp>
      <p:sp>
        <p:nvSpPr>
          <p:cNvPr id="17" name="Text 15"/>
          <p:cNvSpPr/>
          <p:nvPr>
            <p:custDataLst>
              <p:tags r:id="rId11"/>
            </p:custDataLst>
          </p:nvPr>
        </p:nvSpPr>
        <p:spPr>
          <a:xfrm>
            <a:off x="1180951" y="2647355"/>
            <a:ext cx="4365447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4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亲子关系</a:t>
            </a:r>
            <a:endParaRPr lang="en-US" sz="1400" dirty="0"/>
          </a:p>
        </p:txBody>
      </p:sp>
      <p:sp>
        <p:nvSpPr>
          <p:cNvPr id="18" name="Text 16"/>
          <p:cNvSpPr/>
          <p:nvPr>
            <p:custDataLst>
              <p:tags r:id="rId12"/>
            </p:custDataLst>
          </p:nvPr>
        </p:nvSpPr>
        <p:spPr>
          <a:xfrm>
            <a:off x="1180951" y="2948880"/>
            <a:ext cx="4365447" cy="1903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碇源堂与真嗣破碎的父子关系，映射出遗弃与情感疏离的主题。</a:t>
            </a:r>
            <a:endParaRPr lang="en-US" sz="1000" dirty="0"/>
          </a:p>
        </p:txBody>
      </p:sp>
      <p:sp>
        <p:nvSpPr>
          <p:cNvPr id="19" name="Text 17"/>
          <p:cNvSpPr/>
          <p:nvPr>
            <p:custDataLst>
              <p:tags r:id="rId13"/>
            </p:custDataLst>
          </p:nvPr>
        </p:nvSpPr>
        <p:spPr>
          <a:xfrm>
            <a:off x="634901" y="3367832"/>
            <a:ext cx="355550" cy="355550"/>
          </a:xfrm>
          <a:prstGeom prst="roundRect">
            <a:avLst>
              <a:gd name="adj" fmla="val 257179"/>
            </a:avLst>
          </a:prstGeom>
          <a:solidFill>
            <a:srgbClr val="FBBF24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>
            <p:custDataLst>
              <p:tags r:id="rId14"/>
            </p:custDataLst>
          </p:nvPr>
        </p:nvSpPr>
        <p:spPr>
          <a:xfrm>
            <a:off x="733425" y="3450590"/>
            <a:ext cx="176530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b="1" dirty="0">
                <a:solidFill>
                  <a:srgbClr val="FBBF2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04</a:t>
            </a:r>
            <a:endParaRPr lang="en-US" sz="1100" dirty="0"/>
          </a:p>
        </p:txBody>
      </p:sp>
      <p:sp>
        <p:nvSpPr>
          <p:cNvPr id="21" name="Text 19"/>
          <p:cNvSpPr/>
          <p:nvPr>
            <p:custDataLst>
              <p:tags r:id="rId15"/>
            </p:custDataLst>
          </p:nvPr>
        </p:nvSpPr>
        <p:spPr>
          <a:xfrm>
            <a:off x="1180951" y="3367832"/>
            <a:ext cx="4365447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400" b="1" dirty="0">
                <a:solidFill>
                  <a:srgbClr val="FBBF2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心理与创伤</a:t>
            </a:r>
            <a:endParaRPr lang="en-US" sz="1400" dirty="0"/>
          </a:p>
        </p:txBody>
      </p:sp>
      <p:sp>
        <p:nvSpPr>
          <p:cNvPr id="22" name="Text 20"/>
          <p:cNvSpPr/>
          <p:nvPr>
            <p:custDataLst>
              <p:tags r:id="rId16"/>
            </p:custDataLst>
          </p:nvPr>
        </p:nvSpPr>
        <p:spPr>
          <a:xfrm>
            <a:off x="1180951" y="3669357"/>
            <a:ext cx="4365447" cy="1903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通过象征性意象和角色内省，深入探讨抑郁、焦虑与心理创伤。</a:t>
            </a:r>
            <a:endParaRPr lang="en-US" sz="1000" dirty="0"/>
          </a:p>
        </p:txBody>
      </p:sp>
      <p:sp>
        <p:nvSpPr>
          <p:cNvPr id="23" name="Text 21"/>
          <p:cNvSpPr/>
          <p:nvPr/>
        </p:nvSpPr>
        <p:spPr>
          <a:xfrm>
            <a:off x="5169247" y="1206401"/>
            <a:ext cx="3339852" cy="1817340"/>
          </a:xfrm>
          <a:prstGeom prst="roundRect">
            <a:avLst>
              <a:gd name="adj" fmla="val 5591"/>
            </a:avLst>
          </a:prstGeom>
          <a:solidFill>
            <a:srgbClr val="A855F7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5188297" y="1206401"/>
            <a:ext cx="0" cy="1817340"/>
          </a:xfrm>
          <a:prstGeom prst="line">
            <a:avLst/>
          </a:prstGeom>
          <a:noFill/>
          <a:ln w="38100">
            <a:solidFill>
              <a:srgbClr val="A855F7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461248" y="1460302"/>
            <a:ext cx="2849829" cy="365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3600" dirty="0">
                <a:solidFill>
                  <a:srgbClr val="A855F7">
                    <a:alpha val="40000"/>
                  </a:srgbClr>
                </a:solidFill>
                <a:latin typeface="Georgia" panose="02040502050405020303" pitchFamily="34" charset="0"/>
                <a:ea typeface="Georgia" panose="02040502050405020303" pitchFamily="34" charset="-122"/>
                <a:cs typeface="Georgia" panose="02040502050405020303" pitchFamily="34" charset="-120"/>
              </a:rPr>
              <a:t>"</a:t>
            </a:r>
            <a:endParaRPr lang="en-US" sz="3600" dirty="0"/>
          </a:p>
        </p:txBody>
      </p:sp>
      <p:sp>
        <p:nvSpPr>
          <p:cNvPr id="26" name="Text 24"/>
          <p:cNvSpPr/>
          <p:nvPr/>
        </p:nvSpPr>
        <p:spPr>
          <a:xfrm>
            <a:off x="5461248" y="1952923"/>
            <a:ext cx="2849829" cy="52804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300" i="1" dirty="0">
                <a:solidFill>
                  <a:srgbClr val="FFFFFF">
                    <a:alpha val="8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只要有活下去的意志，哪里都可以是天堂。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5461248" y="2607915"/>
            <a:ext cx="284982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— 碇唯</a:t>
            </a:r>
            <a:endParaRPr lang="en-US" sz="1000" dirty="0"/>
          </a:p>
        </p:txBody>
      </p:sp>
      <p:sp>
        <p:nvSpPr>
          <p:cNvPr id="28" name="Text 26"/>
          <p:cNvSpPr/>
          <p:nvPr/>
        </p:nvSpPr>
        <p:spPr>
          <a:xfrm>
            <a:off x="634901" y="4800749"/>
            <a:ext cx="1269950" cy="25301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8116193" y="47022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05 / 08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81000"/>
            <a:ext cx="165785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05 / TIMELINE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606326"/>
            <a:ext cx="1657859" cy="542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系列年表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634901" y="1212652"/>
            <a:ext cx="16578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1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从TV动画到新剧场版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634901" y="1714351"/>
            <a:ext cx="7873901" cy="3810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1047601" y="1396901"/>
            <a:ext cx="634901" cy="634901"/>
          </a:xfrm>
          <a:prstGeom prst="roundRect">
            <a:avLst>
              <a:gd name="adj" fmla="val 144022"/>
            </a:avLst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156472" y="1595289"/>
            <a:ext cx="41715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1995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20296" y="2184202"/>
            <a:ext cx="14896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TV动画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620296" y="2438102"/>
            <a:ext cx="148965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原作26集TV版播出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2650927" y="1396901"/>
            <a:ext cx="634901" cy="634901"/>
          </a:xfrm>
          <a:prstGeom prst="roundRect">
            <a:avLst>
              <a:gd name="adj" fmla="val 144022"/>
            </a:avLst>
          </a:prstGeom>
          <a:solidFill>
            <a:srgbClr val="8B5CF6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2759797" y="1595289"/>
            <a:ext cx="41715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1997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2223622" y="2184202"/>
            <a:ext cx="14896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8B5CF6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旧剧场版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2223622" y="2438102"/>
            <a:ext cx="148965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Air/真心为你 完结篇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254252" y="1396901"/>
            <a:ext cx="634901" cy="634901"/>
          </a:xfrm>
          <a:prstGeom prst="roundRect">
            <a:avLst>
              <a:gd name="adj" fmla="val 144022"/>
            </a:avLst>
          </a:prstGeom>
          <a:solidFill>
            <a:srgbClr val="6366F1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4363123" y="1595289"/>
            <a:ext cx="41715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2007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3826947" y="2184202"/>
            <a:ext cx="14896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6366F1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新剧场版:序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3826947" y="2438102"/>
            <a:ext cx="148965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重制版第一部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857577" y="1396901"/>
            <a:ext cx="634901" cy="634901"/>
          </a:xfrm>
          <a:prstGeom prst="roundRect">
            <a:avLst>
              <a:gd name="adj" fmla="val 144022"/>
            </a:avLst>
          </a:prstGeom>
          <a:solidFill>
            <a:srgbClr val="3B82F6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5966448" y="1595289"/>
            <a:ext cx="41715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2009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5430272" y="2184202"/>
            <a:ext cx="14896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3B82F6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新剧场版:破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5430272" y="2438102"/>
            <a:ext cx="148965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重制版第二部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460903" y="1396901"/>
            <a:ext cx="634901" cy="634901"/>
          </a:xfrm>
          <a:prstGeom prst="roundRect">
            <a:avLst>
              <a:gd name="adj" fmla="val 144022"/>
            </a:avLst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7569773" y="1595289"/>
            <a:ext cx="41715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2012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7033598" y="2184202"/>
            <a:ext cx="148965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新剧场版:Q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7033598" y="2438102"/>
            <a:ext cx="148965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重制版第三部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634901" y="3724275"/>
            <a:ext cx="7911852" cy="847725"/>
          </a:xfrm>
          <a:prstGeom prst="roundRect">
            <a:avLst>
              <a:gd name="adj" fmla="val 11985"/>
            </a:avLst>
          </a:prstGeom>
          <a:solidFill>
            <a:srgbClr val="FF6B6B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Shape 28"/>
          <p:cNvSpPr/>
          <p:nvPr/>
        </p:nvSpPr>
        <p:spPr>
          <a:xfrm>
            <a:off x="653951" y="3724275"/>
            <a:ext cx="0" cy="847725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926902" y="3914775"/>
            <a:ext cx="834470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8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2021</a:t>
            </a:r>
            <a:endParaRPr lang="en-US" sz="2800" dirty="0"/>
          </a:p>
        </p:txBody>
      </p:sp>
      <p:sp>
        <p:nvSpPr>
          <p:cNvPr id="32" name="Text 30"/>
          <p:cNvSpPr/>
          <p:nvPr/>
        </p:nvSpPr>
        <p:spPr>
          <a:xfrm>
            <a:off x="1998911" y="3916412"/>
            <a:ext cx="64198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4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新剧场版:终</a:t>
            </a:r>
            <a:endParaRPr lang="en-US" sz="1400" dirty="0"/>
          </a:p>
        </p:txBody>
      </p:sp>
      <p:sp>
        <p:nvSpPr>
          <p:cNvPr id="33" name="Text 31"/>
          <p:cNvSpPr/>
          <p:nvPr/>
        </p:nvSpPr>
        <p:spPr>
          <a:xfrm>
            <a:off x="1998911" y="4217938"/>
            <a:ext cx="641982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新剧场版系列的史诗终章，为26年的EVA传奇画上句号。</a:t>
            </a:r>
            <a:endParaRPr lang="en-US" sz="1000" dirty="0"/>
          </a:p>
        </p:txBody>
      </p:sp>
      <p:sp>
        <p:nvSpPr>
          <p:cNvPr id="34" name="Text 32"/>
          <p:cNvSpPr/>
          <p:nvPr/>
        </p:nvSpPr>
        <p:spPr>
          <a:xfrm>
            <a:off x="8116193" y="47022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06 / 08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4901" y="381000"/>
            <a:ext cx="165785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1000" dirty="0">
                <a:solidFill>
                  <a:srgbClr val="4ECDC4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06 / IMPACT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34901" y="606326"/>
            <a:ext cx="1657859" cy="542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文化影响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634901" y="1206401"/>
            <a:ext cx="2667000" cy="2015728"/>
          </a:xfrm>
          <a:prstGeom prst="roundRect">
            <a:avLst>
              <a:gd name="adj" fmla="val 5040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25401" y="1396901"/>
            <a:ext cx="2286000" cy="3810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825401" y="1625501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4ECDC4">
              <a:alpha val="1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998934" y="1727002"/>
            <a:ext cx="163949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A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25401" y="22858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动画革命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825401" y="2650927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重新定义了动画在艺术和主题上的可能性，影响了无数创作者和后续作品。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3492401" y="1206401"/>
            <a:ext cx="2667000" cy="2015728"/>
          </a:xfrm>
          <a:prstGeom prst="roundRect">
            <a:avLst>
              <a:gd name="adj" fmla="val 5040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682901" y="1396901"/>
            <a:ext cx="2286000" cy="381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3682901" y="1625501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FF6B6B">
              <a:alpha val="1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66555" y="1727002"/>
            <a:ext cx="143304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P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3682901" y="22858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心理深度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3682901" y="2650927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开创了动画中复杂心理叙事的先河，公开探讨心理健康议题，打破禁忌。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6349901" y="1206401"/>
            <a:ext cx="2667000" cy="2015728"/>
          </a:xfrm>
          <a:prstGeom prst="roundRect">
            <a:avLst>
              <a:gd name="adj" fmla="val 5040"/>
            </a:avLst>
          </a:prstGeom>
          <a:solidFill>
            <a:srgbClr val="1A0A2E">
              <a:alpha val="6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540401" y="1396901"/>
            <a:ext cx="2286000" cy="3810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6540401" y="1625501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A855F7">
              <a:alpha val="1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684913" y="1727002"/>
            <a:ext cx="223153" cy="304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M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6540401" y="22858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机甲类型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6540401" y="2650927"/>
            <a:ext cx="2331720" cy="3807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00" dirty="0">
                <a:solidFill>
                  <a:srgbClr val="FFFFFF">
                    <a:alpha val="55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解构并重塑了机甲类型，加入深刻的角色刻画，超越传统机器人动画。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634901" y="3610124"/>
            <a:ext cx="536478" cy="609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4ECDC4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26</a:t>
            </a:r>
            <a:endParaRPr lang="en-US" sz="3600" dirty="0"/>
          </a:p>
        </p:txBody>
      </p:sp>
      <p:sp>
        <p:nvSpPr>
          <p:cNvPr id="26" name="Text 24"/>
          <p:cNvSpPr/>
          <p:nvPr/>
        </p:nvSpPr>
        <p:spPr>
          <a:xfrm>
            <a:off x="634901" y="4283125"/>
            <a:ext cx="536478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TV集数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1922859" y="3610124"/>
            <a:ext cx="518109" cy="609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6B6B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4</a:t>
            </a:r>
            <a:endParaRPr lang="en-US" sz="3600" dirty="0"/>
          </a:p>
        </p:txBody>
      </p:sp>
      <p:sp>
        <p:nvSpPr>
          <p:cNvPr id="28" name="Text 26"/>
          <p:cNvSpPr/>
          <p:nvPr/>
        </p:nvSpPr>
        <p:spPr>
          <a:xfrm>
            <a:off x="1922859" y="4283125"/>
            <a:ext cx="51810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新剧场版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3192810" y="3610124"/>
            <a:ext cx="866198" cy="609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25+</a:t>
            </a:r>
            <a:endParaRPr lang="en-US" sz="3600" dirty="0"/>
          </a:p>
        </p:txBody>
      </p:sp>
      <p:sp>
        <p:nvSpPr>
          <p:cNvPr id="30" name="Text 28"/>
          <p:cNvSpPr/>
          <p:nvPr/>
        </p:nvSpPr>
        <p:spPr>
          <a:xfrm>
            <a:off x="3192810" y="4283125"/>
            <a:ext cx="866198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000" dirty="0">
                <a:solidFill>
                  <a:srgbClr val="FFFFFF">
                    <a:alpha val="5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年传奇</a:t>
            </a:r>
            <a:endParaRPr lang="en-US" sz="1000" dirty="0"/>
          </a:p>
        </p:txBody>
      </p:sp>
      <p:sp>
        <p:nvSpPr>
          <p:cNvPr id="31" name="Text 29"/>
          <p:cNvSpPr/>
          <p:nvPr/>
        </p:nvSpPr>
        <p:spPr>
          <a:xfrm>
            <a:off x="634901" y="4800749"/>
            <a:ext cx="1269950" cy="25301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8116193" y="47022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07 / 08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2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048000" cy="5075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48000" y="0"/>
            <a:ext cx="3048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0" y="0"/>
            <a:ext cx="3048000" cy="50750"/>
          </a:xfrm>
          <a:prstGeom prst="rect">
            <a:avLst/>
          </a:prstGeom>
          <a:solidFill>
            <a:srgbClr val="A855F7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015901" y="1269950"/>
            <a:ext cx="527000" cy="527000"/>
          </a:xfrm>
          <a:prstGeom prst="rect">
            <a:avLst/>
          </a:prstGeom>
          <a:solidFill>
            <a:srgbClr val="4ECDC4">
              <a:alpha val="8000"/>
            </a:srgbClr>
          </a:solidFill>
          <a:ln w="9525">
            <a:solidFill>
              <a:srgbClr val="4ECDC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474148" y="3219599"/>
            <a:ext cx="653951" cy="653951"/>
          </a:xfrm>
          <a:prstGeom prst="rect">
            <a:avLst/>
          </a:prstGeom>
          <a:solidFill>
            <a:srgbClr val="FF6B6B">
              <a:alpha val="8000"/>
            </a:srgbClr>
          </a:solidFill>
          <a:ln w="9525">
            <a:solidFill>
              <a:srgbClr val="FF6B6B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-91440" y="1269950"/>
            <a:ext cx="9326880" cy="8191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感谢观看</a:t>
            </a:r>
            <a:endParaRPr lang="en-US" sz="4800" dirty="0"/>
          </a:p>
        </p:txBody>
      </p:sp>
      <p:sp>
        <p:nvSpPr>
          <p:cNvPr id="8" name="Text 6"/>
          <p:cNvSpPr/>
          <p:nvPr/>
        </p:nvSpPr>
        <p:spPr>
          <a:xfrm>
            <a:off x="3619500" y="2158901"/>
            <a:ext cx="1905000" cy="3810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-91440" y="2476500"/>
            <a:ext cx="932688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dirty="0">
                <a:solidFill>
                  <a:srgbClr val="FFFFFF">
                    <a:alpha val="7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EVA 新世纪福音战士 介绍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-91440" y="3174950"/>
            <a:ext cx="9326880" cy="228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300" i="1" dirty="0">
                <a:solidFill>
                  <a:srgbClr val="FFFFFF">
                    <a:alpha val="6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"毁灭的命运，也是新生的喜悦。"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-91440" y="3555950"/>
            <a:ext cx="9326880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A855F7"/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— 新世纪福音战士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-91440" y="4219575"/>
            <a:ext cx="932688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>
                    <a:alpha val="4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God's in his heaven. All's right with the world.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634901" y="4711750"/>
            <a:ext cx="76200" cy="76200"/>
          </a:xfrm>
          <a:prstGeom prst="roundRect">
            <a:avLst>
              <a:gd name="adj" fmla="val 1200000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87301" y="4664125"/>
            <a:ext cx="423990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6B6B">
                    <a:alpha val="7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NERV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8116193" y="4664125"/>
            <a:ext cx="40076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>
                    <a:alpha val="30000"/>
                  </a:srgbClr>
                </a:solidFill>
                <a:latin typeface="Segoe UI" panose="020B0502040204020203" pitchFamily="34" charset="0"/>
                <a:ea typeface="Segoe UI" panose="020B0502040204020203" pitchFamily="34" charset="-122"/>
                <a:cs typeface="Segoe UI" panose="020B0502040204020203" pitchFamily="34" charset="-120"/>
              </a:rPr>
              <a:t>08 / 08</a:t>
            </a:r>
            <a:endParaRPr lang="en-US" sz="10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0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1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2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3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4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5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6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7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8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19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0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1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2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3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4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5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6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7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8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29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3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30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31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32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33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4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5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6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7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8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39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40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1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2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3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4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5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6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7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48.xml><?xml version="1.0" encoding="utf-8"?>
<p:tagLst xmlns:p="http://schemas.openxmlformats.org/presentationml/2006/main">
  <p:tag name="KSO_WM_DIAGRAM_VIRTUALLY_FRAME" val="{&quot;height&quot;:208.921811023622,&quot;left&quot;:49.99220472440945,&quot;top&quot;:94.99220472440945,&quot;width&quot;:386.7320472440945}"/>
</p:tagLst>
</file>

<file path=ppt/tags/tag5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6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7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8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ags/tag9.xml><?xml version="1.0" encoding="utf-8"?>
<p:tagLst xmlns:p="http://schemas.openxmlformats.org/presentationml/2006/main">
  <p:tag name="KSO_WM_DIAGRAM_VIRTUALLY_FRAME" val="{&quot;height&quot;:215.91795275590547,&quot;left&quot;:49.68,&quot;top&quot;:94.99220472440945,&quot;width&quot;:618.312204724409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1284</Words>
  <Application>WPS 演示</Application>
  <PresentationFormat>On-screen Show (16:9)</PresentationFormat>
  <Paragraphs>272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宋体</vt:lpstr>
      <vt:lpstr>Wingdings</vt:lpstr>
      <vt:lpstr>Segoe UI</vt:lpstr>
      <vt:lpstr>Segoe UI</vt:lpstr>
      <vt:lpstr>Segoe UI</vt:lpstr>
      <vt:lpstr>Georgia</vt:lpstr>
      <vt:lpstr>Georgia</vt:lpstr>
      <vt:lpstr>Georgia</vt:lpstr>
      <vt:lpstr>Calibri</vt:lpstr>
      <vt:lpstr>微软雅黑</vt:lpstr>
      <vt:lpstr>Arial Unicode MS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新世纪福音战士 - 介绍</dc:title>
  <dc:creator>Claude Code</dc:creator>
  <dc:subject>EVA 动漫介绍 v4</dc:subject>
  <cp:lastModifiedBy>爱娜</cp:lastModifiedBy>
  <cp:revision>3</cp:revision>
  <dcterms:created xsi:type="dcterms:W3CDTF">2026-01-10T19:00:00Z</dcterms:created>
  <dcterms:modified xsi:type="dcterms:W3CDTF">2026-01-10T19:04:19Z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CD4614C758BB49B3B2CA19B95A9EAF3F_12</vt:lpwstr>
  </property>
  <property fmtid="{D5CDD505-2E9C-101B-9397-08002B2CF9AE}" pid="3" name="KSOProductBuildVer">
    <vt:lpwstr>2052-12.1.0.24034</vt:lpwstr>
  </property>
</Properties>
</file>